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omments/modernComment_7FF64872_B649B57C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43" r:id="rId4"/>
    <p:sldMasterId id="2147483736" r:id="rId5"/>
    <p:sldMasterId id="2147483748" r:id="rId6"/>
    <p:sldMasterId id="2147483752" r:id="rId7"/>
    <p:sldMasterId id="2147483755" r:id="rId8"/>
    <p:sldMasterId id="2147483758" r:id="rId9"/>
    <p:sldMasterId id="2147483694" r:id="rId10"/>
    <p:sldMasterId id="2147483714" r:id="rId11"/>
    <p:sldMasterId id="2147483780" r:id="rId12"/>
  </p:sldMasterIdLst>
  <p:notesMasterIdLst>
    <p:notesMasterId r:id="rId23"/>
  </p:notesMasterIdLst>
  <p:handoutMasterIdLst>
    <p:handoutMasterId r:id="rId24"/>
  </p:handoutMasterIdLst>
  <p:sldIdLst>
    <p:sldId id="356" r:id="rId13"/>
    <p:sldId id="2146846830" r:id="rId14"/>
    <p:sldId id="2146846827" r:id="rId15"/>
    <p:sldId id="2146846831" r:id="rId16"/>
    <p:sldId id="2146846832" r:id="rId17"/>
    <p:sldId id="2146846833" r:id="rId18"/>
    <p:sldId id="2146846834" r:id="rId19"/>
    <p:sldId id="2146846835" r:id="rId20"/>
    <p:sldId id="2146846836" r:id="rId21"/>
    <p:sldId id="370" r:id="rId2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page options" id="{8161F121-FFD4-2046-B35A-1E642645FFF2}">
          <p14:sldIdLst>
            <p14:sldId id="356"/>
          </p14:sldIdLst>
        </p14:section>
        <p14:section name="Main body options" id="{01060930-A1CA-F94F-BE84-16624BA033B3}">
          <p14:sldIdLst>
            <p14:sldId id="2146846830"/>
            <p14:sldId id="2146846827"/>
            <p14:sldId id="2146846831"/>
            <p14:sldId id="2146846832"/>
            <p14:sldId id="2146846833"/>
            <p14:sldId id="2146846834"/>
            <p14:sldId id="2146846835"/>
            <p14:sldId id="2146846836"/>
            <p14:sldId id="370"/>
          </p14:sldIdLst>
        </p14:section>
        <p14:section name="Extras" id="{E03C2E6B-47F9-5D45-BD59-1F251D21F547}">
          <p14:sldIdLst/>
        </p14:section>
        <p14:section name="Closing/copyright page" id="{CEDBBFD6-A474-AF4C-8C24-FF43AB897DB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A43B1C-ECDF-E64C-5F22-7FAED9CAD35B}" name="Maegan Pelatt" initials="MP" userId="S::pelattm@careoregon.org::35546e65-4d4d-4c3b-bdaf-c0caba5e51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00833E"/>
    <a:srgbClr val="CD5C17"/>
    <a:srgbClr val="FF8200"/>
    <a:srgbClr val="453C3F"/>
    <a:srgbClr val="FFB81C"/>
    <a:srgbClr val="EBE5DC"/>
    <a:srgbClr val="00A7B5"/>
    <a:srgbClr val="00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gan Pelatt" userId="35546e65-4d4d-4c3b-bdaf-c0caba5e5145" providerId="ADAL" clId="{73EAD666-3A62-48B5-B883-EB3C7948778B}"/>
    <pc:docChg chg="undo custSel modSld">
      <pc:chgData name="Maegan Pelatt" userId="35546e65-4d4d-4c3b-bdaf-c0caba5e5145" providerId="ADAL" clId="{73EAD666-3A62-48B5-B883-EB3C7948778B}" dt="2024-11-12T00:00:00.691" v="119" actId="20577"/>
      <pc:docMkLst>
        <pc:docMk/>
      </pc:docMkLst>
      <pc:sldChg chg="modSp mod modCm">
        <pc:chgData name="Maegan Pelatt" userId="35546e65-4d4d-4c3b-bdaf-c0caba5e5145" providerId="ADAL" clId="{73EAD666-3A62-48B5-B883-EB3C7948778B}" dt="2024-11-12T00:00:00.691" v="119" actId="20577"/>
        <pc:sldMkLst>
          <pc:docMk/>
          <pc:sldMk cId="3058283900" sldId="2146846834"/>
        </pc:sldMkLst>
        <pc:spChg chg="mod">
          <ac:chgData name="Maegan Pelatt" userId="35546e65-4d4d-4c3b-bdaf-c0caba5e5145" providerId="ADAL" clId="{73EAD666-3A62-48B5-B883-EB3C7948778B}" dt="2024-11-12T00:00:00.691" v="119" actId="20577"/>
          <ac:spMkLst>
            <pc:docMk/>
            <pc:sldMk cId="3058283900" sldId="2146846834"/>
            <ac:spMk id="6" creationId="{4620333B-C133-7DFA-1EFF-4EF815AC5E5E}"/>
          </ac:spMkLst>
        </pc:spChg>
        <pc:spChg chg="mod">
          <ac:chgData name="Maegan Pelatt" userId="35546e65-4d4d-4c3b-bdaf-c0caba5e5145" providerId="ADAL" clId="{73EAD666-3A62-48B5-B883-EB3C7948778B}" dt="2024-11-11T23:53:44.588" v="85" actId="1076"/>
          <ac:spMkLst>
            <pc:docMk/>
            <pc:sldMk cId="3058283900" sldId="2146846834"/>
            <ac:spMk id="10" creationId="{2C48208B-ACA6-38E2-DE79-BF4C11C8A1FF}"/>
          </ac:spMkLst>
        </pc:spChg>
        <pc:spChg chg="mod">
          <ac:chgData name="Maegan Pelatt" userId="35546e65-4d4d-4c3b-bdaf-c0caba5e5145" providerId="ADAL" clId="{73EAD666-3A62-48B5-B883-EB3C7948778B}" dt="2024-11-11T23:54:11.084" v="110" actId="20577"/>
          <ac:spMkLst>
            <pc:docMk/>
            <pc:sldMk cId="3058283900" sldId="2146846834"/>
            <ac:spMk id="19" creationId="{C0BF0EF0-1C9D-39A5-28C0-1B4813542CAA}"/>
          </ac:spMkLst>
        </pc:spChg>
        <pc:picChg chg="mod">
          <ac:chgData name="Maegan Pelatt" userId="35546e65-4d4d-4c3b-bdaf-c0caba5e5145" providerId="ADAL" clId="{73EAD666-3A62-48B5-B883-EB3C7948778B}" dt="2024-11-11T23:53:47.161" v="86" actId="1076"/>
          <ac:picMkLst>
            <pc:docMk/>
            <pc:sldMk cId="3058283900" sldId="2146846834"/>
            <ac:picMk id="4" creationId="{073DE2B3-4806-ED8D-AE9D-5A7E7F83B44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egan Pelatt" userId="35546e65-4d4d-4c3b-bdaf-c0caba5e5145" providerId="ADAL" clId="{73EAD666-3A62-48B5-B883-EB3C7948778B}" dt="2024-11-11T23:54:11.084" v="110" actId="20577"/>
              <pc2:cmMkLst xmlns:pc2="http://schemas.microsoft.com/office/powerpoint/2019/9/main/command">
                <pc:docMk/>
                <pc:sldMk cId="3058283900" sldId="2146846834"/>
                <pc2:cmMk id="{D1CAECFF-9BBE-4745-A6B6-FF7EFF8E32C9}"/>
              </pc2:cmMkLst>
            </pc226:cmChg>
          </p:ext>
        </pc:extLst>
      </pc:sldChg>
    </pc:docChg>
  </pc:docChgLst>
</pc:chgInfo>
</file>

<file path=ppt/comments/modernComment_7FF64872_B649B5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1CAECFF-9BBE-4745-A6B6-FF7EFF8E32C9}" authorId="{BFA43B1C-ECDF-E64C-5F22-7FAED9CAD35B}" status="resolved" created="2024-11-06T00:58:12.7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58283900" sldId="2146846834"/>
      <ac:spMk id="19" creationId="{C0BF0EF0-1C9D-39A5-28C0-1B4813542CAA}"/>
      <ac:txMk cp="40">
        <ac:context len="444" hash="2811103501"/>
      </ac:txMk>
    </ac:txMkLst>
    <p188:pos x="3574718" y="215226"/>
    <p188:txBody>
      <a:bodyPr/>
      <a:lstStyle/>
      <a:p>
        <a:r>
          <a:rPr lang="en-US"/>
          <a:t>OAR 410-120-1260(18)(b) states MCO can enroll provider as encounter only if provider has an executed contract and has successfully completed a credentialing process with MCO.  How does this new tool fit in with this policy?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C6AC1B-BA23-E647-A834-22A1DA236C2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E93A73-C645-F74C-8D0F-8298F518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9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D7BDCF-1523-0B46-8EED-D5439BF59E5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7D18DB-AC8F-C541-9421-AF9DD5DD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47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(Option O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7199" y="1907893"/>
            <a:ext cx="8226425" cy="498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8226424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2465388"/>
            <a:ext cx="8226425" cy="151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0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Option T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4D5393-9133-E54D-8E39-E512422855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110" y="1783568"/>
            <a:ext cx="8225689" cy="447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Tx/>
              <a:buNone/>
              <a:defRPr lang="en-US" sz="2400" kern="1200" baseline="0" dirty="0" smtClean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Click to add subtitle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93E07-02AB-B04A-BCD5-150E2C5A0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443437"/>
            <a:ext cx="8225689" cy="13282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>
                <a:solidFill>
                  <a:srgbClr val="FF82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9"/>
          </p:nvPr>
        </p:nvSpPr>
        <p:spPr>
          <a:xfrm>
            <a:off x="457201" y="2289928"/>
            <a:ext cx="8229600" cy="147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47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Option Two) w&quot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469876-6C4D-B241-97BB-822DB20B3A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3437"/>
            <a:ext cx="5078627" cy="13282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>
                <a:solidFill>
                  <a:srgbClr val="FF82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4D5393-9133-E54D-8E39-E512422855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110" y="1783523"/>
            <a:ext cx="8225689" cy="44724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Tx/>
              <a:buNone/>
              <a:tabLst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Click to add subtitle</a:t>
            </a:r>
            <a:endParaRPr lang="en-US"/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2BBFD6DF-DFD4-704D-AD51-72DE17E98F1F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2289928"/>
            <a:ext cx="8229600" cy="147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72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: 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745" y="1645920"/>
            <a:ext cx="3970270" cy="491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836DC0-0365-A245-B593-283070DF67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2012" y="1645920"/>
            <a:ext cx="3970270" cy="491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5E53C1-8587-5B45-AAA0-0A3CE6E08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8218424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7143" y="2239880"/>
            <a:ext cx="396651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32755" y="2239880"/>
            <a:ext cx="396651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26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(Option One)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7199" y="1907893"/>
            <a:ext cx="8226425" cy="498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0452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2465388"/>
            <a:ext cx="8226425" cy="151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: Divider pag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199" y="438151"/>
            <a:ext cx="6155268" cy="133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000" kern="1200" dirty="0">
                <a:solidFill>
                  <a:srgbClr val="FF82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Media Placeholder 2">
            <a:extLst>
              <a:ext uri="{FF2B5EF4-FFF2-40B4-BE49-F238E27FC236}">
                <a16:creationId xmlns:a16="http://schemas.microsoft.com/office/drawing/2014/main" id="{42E6BE5D-CD3A-A24E-A3F4-12E723241EA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0ABB2C-EE6B-D14B-A560-C97C0812FB3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1902755"/>
            <a:ext cx="8229600" cy="470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199" y="2414572"/>
            <a:ext cx="8229601" cy="2012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669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: One column with bullets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CC0CF0DF-FF52-6749-B71F-15DBA942FEF7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A8A53E-F136-EA42-AB1A-D4D6F0282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6201834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C8716D-A0BF-D64D-85FA-871EFD626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480" y="1862961"/>
            <a:ext cx="8220456" cy="347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400" b="0" i="0" kern="1200" spc="0" dirty="0" err="1" smtClean="0">
                <a:solidFill>
                  <a:srgbClr val="003C7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064762-807D-2946-9163-C0863BCAF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110" y="1437961"/>
            <a:ext cx="6201834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1449" y="2239880"/>
            <a:ext cx="821848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12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: Centered on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2" hasCustomPrompt="1"/>
          </p:nvPr>
        </p:nvSpPr>
        <p:spPr>
          <a:xfrm>
            <a:off x="463389" y="1352521"/>
            <a:ext cx="8220235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3387" y="1771651"/>
            <a:ext cx="8220235" cy="281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400" b="0" i="0" kern="1200" spc="0" dirty="0" err="1" smtClean="0">
                <a:solidFill>
                  <a:srgbClr val="003C7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623" y="742381"/>
            <a:ext cx="8216002" cy="6817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3913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Option Thre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59758F-5983-A743-AE82-2CD29CDF34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333915"/>
            <a:ext cx="4009697" cy="46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aseline="0">
                <a:latin typeface="Calibri"/>
                <a:cs typeface="Calibri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CAB9D6-B0C3-544B-AEDB-6F3229942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4009697" cy="1341438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FF8200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857835"/>
            <a:ext cx="4010025" cy="203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76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Option Three) w&quot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2">
            <a:extLst>
              <a:ext uri="{FF2B5EF4-FFF2-40B4-BE49-F238E27FC236}">
                <a16:creationId xmlns:a16="http://schemas.microsoft.com/office/drawing/2014/main" id="{F3C678DC-BAF2-1B4E-A198-61C5C14600A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4E21BA-D4AF-0448-BA35-47D923461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333915"/>
            <a:ext cx="4009697" cy="456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aseline="0">
                <a:latin typeface="Calibri"/>
                <a:cs typeface="Calibri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E65B51-7679-4940-93ED-0209AED14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4009697" cy="1341438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FF8200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857835"/>
            <a:ext cx="4010025" cy="203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06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One)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7199" y="1907893"/>
            <a:ext cx="8226425" cy="498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0452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2465388"/>
            <a:ext cx="8226425" cy="151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08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902755"/>
            <a:ext cx="8229600" cy="478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8229600" cy="133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000" kern="1200" dirty="0">
                <a:solidFill>
                  <a:srgbClr val="FF82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199" y="2414572"/>
            <a:ext cx="8229601" cy="2012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02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Divider pag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199" y="438151"/>
            <a:ext cx="6155268" cy="133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000" kern="1200" dirty="0">
                <a:solidFill>
                  <a:srgbClr val="FF82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Media Placeholder 2">
            <a:extLst>
              <a:ext uri="{FF2B5EF4-FFF2-40B4-BE49-F238E27FC236}">
                <a16:creationId xmlns:a16="http://schemas.microsoft.com/office/drawing/2014/main" id="{42E6BE5D-CD3A-A24E-A3F4-12E723241EA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0ABB2C-EE6B-D14B-A560-C97C0812FB3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1902755"/>
            <a:ext cx="8229600" cy="470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199" y="2414572"/>
            <a:ext cx="8229601" cy="2012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89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Left sid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135"/>
            <a:ext cx="2590800" cy="12905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700"/>
              </a:lnSpc>
              <a:defRPr sz="3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464651" y="1991910"/>
            <a:ext cx="2583349" cy="2602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>
                <a:solidFill>
                  <a:srgbClr val="003C7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66903" y="594135"/>
            <a:ext cx="5422769" cy="4000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11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Left side column layout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464651" y="1991910"/>
            <a:ext cx="2583349" cy="2602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75F93D5F-4600-614F-BF3D-A30B7AC4CAD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1264E7-BD32-A34B-A60D-D181A7EC7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94135"/>
            <a:ext cx="2590800" cy="12905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700"/>
              </a:lnSpc>
              <a:defRPr sz="3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266903" y="594135"/>
            <a:ext cx="3317859" cy="4000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592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One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539FEA-CFD9-4949-9D96-62B2772E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438150"/>
            <a:ext cx="8216549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F381780-111B-6C48-B75E-73BB4ED04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480" y="1862961"/>
            <a:ext cx="8220456" cy="347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400" b="0" i="0" kern="1200" spc="0" dirty="0" err="1" smtClean="0">
                <a:solidFill>
                  <a:srgbClr val="003C7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786A9A0-7F27-2F4D-A253-C885CB50E4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110" y="1437961"/>
            <a:ext cx="822569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8788" y="2239880"/>
            <a:ext cx="821848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246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One column with bullets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CC0CF0DF-FF52-6749-B71F-15DBA942FEF7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A8A53E-F136-EA42-AB1A-D4D6F0282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6201834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C8716D-A0BF-D64D-85FA-871EFD626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480" y="1862961"/>
            <a:ext cx="8220456" cy="347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400" b="0" i="0" kern="1200" spc="0" dirty="0" err="1" smtClean="0">
                <a:solidFill>
                  <a:srgbClr val="003C7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064762-807D-2946-9163-C0863BCAFA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110" y="1437961"/>
            <a:ext cx="6201834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1449" y="2239880"/>
            <a:ext cx="821848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580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745" y="1645920"/>
            <a:ext cx="3970270" cy="491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836DC0-0365-A245-B593-283070DF67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2012" y="1645920"/>
            <a:ext cx="3970270" cy="4914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5E53C1-8587-5B45-AAA0-0A3CE6E08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8218424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7143" y="2239880"/>
            <a:ext cx="396651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32755" y="2239880"/>
            <a:ext cx="396651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706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wo column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931FCCFE-890D-744F-BA90-5E34A5E7944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0AE79D-5743-164C-8672-D84ADB489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6201834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745" y="1637565"/>
            <a:ext cx="3970270" cy="4998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836DC0-0365-A245-B593-283070DF67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2012" y="1637565"/>
            <a:ext cx="3970270" cy="4998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7143" y="2239880"/>
            <a:ext cx="396651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32755" y="2239880"/>
            <a:ext cx="3966517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05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hre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04355" y="1612500"/>
            <a:ext cx="2560320" cy="5249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302613" y="1612500"/>
            <a:ext cx="2560320" cy="5249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8C496BA-DA2E-7843-9561-291869919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745" y="1612500"/>
            <a:ext cx="2560099" cy="52491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DF2525-DC09-7D4D-A36C-764B24BAC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438150"/>
            <a:ext cx="8225367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7143" y="2239880"/>
            <a:ext cx="2547991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301665" y="2239880"/>
            <a:ext cx="2547991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112710" y="2239880"/>
            <a:ext cx="2547991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669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hree column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Media Placeholder 2">
            <a:extLst>
              <a:ext uri="{FF2B5EF4-FFF2-40B4-BE49-F238E27FC236}">
                <a16:creationId xmlns:a16="http://schemas.microsoft.com/office/drawing/2014/main" id="{309D8EF1-DE32-AC48-965E-A5B7BE53A11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C43ABE8-F986-EA45-A98E-30D524ADE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6201834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04355" y="1620855"/>
            <a:ext cx="2560320" cy="5165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302613" y="1620855"/>
            <a:ext cx="2560320" cy="5165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/>
              <a:t>Click to add subs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C496BA-DA2E-7843-9561-291869919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745" y="1620855"/>
            <a:ext cx="2560099" cy="5165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7143" y="2239880"/>
            <a:ext cx="2547991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301665" y="2239880"/>
            <a:ext cx="2547991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112710" y="2239880"/>
            <a:ext cx="2547991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360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T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E20A5B-C6C3-2945-9187-547767C29C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87944"/>
            <a:ext cx="4009697" cy="45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lang="en-US" sz="2400" kern="1200" baseline="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5780-BA21-5246-83CD-8DA926DF8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4009697" cy="1341438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FF8200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297783"/>
            <a:ext cx="4010025" cy="1795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247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Four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58788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0625" y="1587968"/>
            <a:ext cx="1920240" cy="5499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61283" y="1587436"/>
            <a:ext cx="1920240" cy="5499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/>
              <a:t>Click to add subtitle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50381" y="1588500"/>
            <a:ext cx="1920240" cy="5499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/>
              <a:t>Click to add subtitle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751448" y="1587968"/>
            <a:ext cx="1920240" cy="54997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BAADCA-0AFD-1344-85F0-837FC8D91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438150"/>
            <a:ext cx="8225368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2565735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656555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748380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3316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Four column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0625" y="1603613"/>
            <a:ext cx="1920240" cy="5343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61283" y="1603081"/>
            <a:ext cx="1920240" cy="5343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/>
              <a:t>Click to add subtitle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50381" y="1604145"/>
            <a:ext cx="1920240" cy="5343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/>
              <a:t>Click to add subtitle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751448" y="1603613"/>
            <a:ext cx="1920240" cy="5343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00"/>
              </a:lnSpc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700" b="0" i="0" kern="1200" spc="0" dirty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/>
              <a:t>Click to add subtitle</a:t>
            </a:r>
          </a:p>
        </p:txBody>
      </p:sp>
      <p:sp>
        <p:nvSpPr>
          <p:cNvPr id="12" name="Media Placeholder 2">
            <a:extLst>
              <a:ext uri="{FF2B5EF4-FFF2-40B4-BE49-F238E27FC236}">
                <a16:creationId xmlns:a16="http://schemas.microsoft.com/office/drawing/2014/main" id="{3617994B-B81F-CE4C-B0F2-0D4B509AFC6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453CB9-2987-9541-9143-2E2CC4803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6201834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58788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2565735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656555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748380" y="2238623"/>
            <a:ext cx="1920875" cy="2439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3771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Centered on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2" hasCustomPrompt="1"/>
          </p:nvPr>
        </p:nvSpPr>
        <p:spPr>
          <a:xfrm>
            <a:off x="463389" y="1352521"/>
            <a:ext cx="8220235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3387" y="1771651"/>
            <a:ext cx="8220235" cy="281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defRPr lang="en-US" sz="1400" b="0" i="0" kern="1200" spc="0" dirty="0" err="1" smtClean="0">
                <a:solidFill>
                  <a:srgbClr val="003C71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623" y="742381"/>
            <a:ext cx="8216002" cy="6817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3482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CareOregon Fami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83" y="646624"/>
            <a:ext cx="5061526" cy="40666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444391" y="1565799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/>
              <a:t>000,000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39585" y="2546646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/>
              <a:t>000,000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130966" y="3535973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/>
              <a:t>000,000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27796" y="4189501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/>
              <a:t>000,000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45717" y="3561641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/>
              <a:t>000,000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1708" y="2080822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00833E"/>
                </a:solidFill>
                <a:latin typeface="+mn-lt"/>
              </a:defRPr>
            </a:lvl1pPr>
          </a:lstStyle>
          <a:p>
            <a:pPr lvl="0"/>
            <a:r>
              <a:rPr lang="en-US"/>
              <a:t>000,000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587157" y="1341628"/>
            <a:ext cx="819150" cy="186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CD5C17"/>
                </a:solidFill>
                <a:latin typeface="+mn-lt"/>
              </a:defRPr>
            </a:lvl1pPr>
          </a:lstStyle>
          <a:p>
            <a:pPr lvl="0"/>
            <a:r>
              <a:rPr lang="en-US"/>
              <a:t>000,000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D96DF48-AEFF-4EAA-BE08-97EE42C71A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90" y="1391092"/>
            <a:ext cx="356220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D38434-C2AE-454A-B2CB-A4C522651229}"/>
              </a:ext>
            </a:extLst>
          </p:cNvPr>
          <p:cNvSpPr txBox="1"/>
          <p:nvPr userDrawn="1"/>
        </p:nvSpPr>
        <p:spPr>
          <a:xfrm>
            <a:off x="4378816" y="1726581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22D4F0-0BFB-8D44-A5C7-E0BECC78EA3F}"/>
              </a:ext>
            </a:extLst>
          </p:cNvPr>
          <p:cNvSpPr txBox="1"/>
          <p:nvPr userDrawn="1"/>
        </p:nvSpPr>
        <p:spPr>
          <a:xfrm>
            <a:off x="3774010" y="2707428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851A53-0755-0D42-9485-25BD8D2C46FF}"/>
              </a:ext>
            </a:extLst>
          </p:cNvPr>
          <p:cNvSpPr txBox="1"/>
          <p:nvPr userDrawn="1"/>
        </p:nvSpPr>
        <p:spPr>
          <a:xfrm>
            <a:off x="5062221" y="4353458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145B77-24F0-974C-935F-C484EA60AEB3}"/>
              </a:ext>
            </a:extLst>
          </p:cNvPr>
          <p:cNvSpPr txBox="1"/>
          <p:nvPr userDrawn="1"/>
        </p:nvSpPr>
        <p:spPr>
          <a:xfrm>
            <a:off x="6380142" y="3739328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607F13-0865-1949-9462-36517F0B1BF3}"/>
              </a:ext>
            </a:extLst>
          </p:cNvPr>
          <p:cNvSpPr txBox="1"/>
          <p:nvPr userDrawn="1"/>
        </p:nvSpPr>
        <p:spPr>
          <a:xfrm>
            <a:off x="6436133" y="2241604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00833E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1FC349-D1A5-E440-9738-F9D7DA44D918}"/>
              </a:ext>
            </a:extLst>
          </p:cNvPr>
          <p:cNvSpPr txBox="1"/>
          <p:nvPr userDrawn="1"/>
        </p:nvSpPr>
        <p:spPr>
          <a:xfrm>
            <a:off x="5521582" y="1505585"/>
            <a:ext cx="933719" cy="200055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CD5C17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8109FE-7611-D042-B46C-2352CC5AC8D0}"/>
              </a:ext>
            </a:extLst>
          </p:cNvPr>
          <p:cNvSpPr txBox="1"/>
          <p:nvPr userDrawn="1"/>
        </p:nvSpPr>
        <p:spPr>
          <a:xfrm>
            <a:off x="4065390" y="3732413"/>
            <a:ext cx="933719" cy="282000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003C71"/>
                </a:solidFill>
                <a:latin typeface="Calibri Light"/>
                <a:cs typeface="Calibri Light"/>
              </a:rPr>
              <a:t>OHP</a:t>
            </a:r>
          </a:p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en-US" sz="1000" b="0" i="0" kern="1200" spc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F080427-3F3E-5C47-A62E-4DA2DD2EF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3" y="438150"/>
            <a:ext cx="3562200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6918" y="1827598"/>
            <a:ext cx="3539780" cy="263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705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775289" y="542088"/>
            <a:ext cx="3911511" cy="39115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360C81A-BB06-6A47-8A6B-6D1CA769B6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89" y="1391092"/>
            <a:ext cx="4108609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15FF8D-8198-4B41-B1E9-9E573CBA3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438150"/>
            <a:ext cx="4110567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9051" y="1827598"/>
            <a:ext cx="4088145" cy="263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52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Image/photo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6839712" y="534988"/>
            <a:ext cx="1847088" cy="1847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8200"/>
              </a:buClr>
              <a:buFont typeface="Arial"/>
              <a:buNone/>
              <a:defRPr lang="en-US" sz="1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4771735" y="534988"/>
            <a:ext cx="1847088" cy="1847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6839712" y="2595852"/>
            <a:ext cx="1847088" cy="1847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8200"/>
              </a:buClr>
              <a:buFont typeface="Arial"/>
              <a:buNone/>
              <a:defRPr lang="en-US" sz="1400" kern="1200" dirty="0" smtClean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4771735" y="2595852"/>
            <a:ext cx="1847088" cy="1847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8200"/>
              </a:buClr>
              <a:buFont typeface="Arial"/>
              <a:buNone/>
              <a:defRPr lang="en-US" sz="1400" kern="1200" dirty="0" smtClean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  <a:p>
            <a:r>
              <a:rPr lang="en-US"/>
              <a:t>Click icon to </a:t>
            </a:r>
            <a:br>
              <a:rPr lang="en-US"/>
            </a:br>
            <a:r>
              <a:rPr lang="en-US"/>
              <a:t>add picture</a:t>
            </a:r>
          </a:p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0183ADD-551D-A849-A021-2F013D16F8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89" y="1391092"/>
            <a:ext cx="4108609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A83E62D-3CC4-524E-9C47-59BFFBC00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438150"/>
            <a:ext cx="4110567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60668" y="1827598"/>
            <a:ext cx="4088146" cy="263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467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(Option One)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7199" y="1907893"/>
            <a:ext cx="8226425" cy="498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0452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2465388"/>
            <a:ext cx="8226425" cy="151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361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Sidebar-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EAA553A-6E8E-8D42-AB9D-C69AE8773E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298" y="559949"/>
            <a:ext cx="2349327" cy="3133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tabLst/>
              <a:defRPr lang="en-US" sz="1400" b="0" i="1" kern="1200" spc="0" dirty="0" smtClean="0">
                <a:solidFill>
                  <a:srgbClr val="003C71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27D6757-1805-2A40-A49B-EA3C97BA5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89" y="1391092"/>
            <a:ext cx="5484418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1B4874-35B3-C841-AE70-7601490B8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438150"/>
            <a:ext cx="5487032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>
          <a:xfrm>
            <a:off x="461432" y="1820863"/>
            <a:ext cx="5467547" cy="263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93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Sidebar-subhead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53E855F-9600-8F45-83DF-71CC203348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298" y="1547446"/>
            <a:ext cx="2349327" cy="304360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8200"/>
              </a:buClr>
              <a:buSzPct val="120000"/>
              <a:buFont typeface="Arial"/>
              <a:buNone/>
              <a:tabLst/>
              <a:defRPr lang="en-US" sz="1400" b="0" i="1" kern="1200" spc="0" dirty="0" smtClean="0">
                <a:solidFill>
                  <a:srgbClr val="003C71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Media Placeholder 2">
            <a:extLst>
              <a:ext uri="{FF2B5EF4-FFF2-40B4-BE49-F238E27FC236}">
                <a16:creationId xmlns:a16="http://schemas.microsoft.com/office/drawing/2014/main" id="{472085B3-DF54-004D-9CCB-617A691B88A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37FD041-25F5-454F-8FDB-4A223D306F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389" y="1391092"/>
            <a:ext cx="5484418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400" b="0" i="0" kern="1200" spc="0" dirty="0" err="1" smtClean="0">
                <a:solidFill>
                  <a:srgbClr val="003C71"/>
                </a:solidFill>
                <a:latin typeface="+mn-lt"/>
                <a:ea typeface="+mn-ea"/>
                <a:cs typeface="Calibri Light"/>
              </a:defRPr>
            </a:lvl1pPr>
            <a:lvl2pPr marL="742950" indent="-285750">
              <a:buFont typeface="Arial"/>
              <a:buChar char="•"/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400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400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9FAD14-F889-1042-9841-5AB82F012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432" y="438150"/>
            <a:ext cx="5487032" cy="105325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/>
          </p:nvPr>
        </p:nvSpPr>
        <p:spPr>
          <a:xfrm>
            <a:off x="457075" y="1820863"/>
            <a:ext cx="5467547" cy="263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632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One)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87F48BD-5284-8547-AFBD-292FE3E63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8229600" cy="1341438"/>
          </a:xfrm>
        </p:spPr>
        <p:txBody>
          <a:bodyPr anchor="b"/>
          <a:lstStyle>
            <a:lvl1pPr>
              <a:lnSpc>
                <a:spcPts val="4000"/>
              </a:lnSpc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662064-4CE0-6C48-ADEA-448614BFB8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907247"/>
            <a:ext cx="8229600" cy="549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aseline="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2455863"/>
            <a:ext cx="8229600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23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Two)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0D35780-BA21-5246-83CD-8DA926DF8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4009697" cy="1341438"/>
          </a:xfr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FF8200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5AC031-1735-3C43-958C-F7147C6CD4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90835"/>
            <a:ext cx="4009697" cy="43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kern="1200" baseline="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Media Placeholder 2">
            <a:extLst>
              <a:ext uri="{FF2B5EF4-FFF2-40B4-BE49-F238E27FC236}">
                <a16:creationId xmlns:a16="http://schemas.microsoft.com/office/drawing/2014/main" id="{D39B198B-BD30-B141-8AFA-A36415C5B1DF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297783"/>
            <a:ext cx="4010025" cy="1795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780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One) Closing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87F48BD-5284-8547-AFBD-292FE3E63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151"/>
            <a:ext cx="6160416" cy="1341438"/>
          </a:xfrm>
        </p:spPr>
        <p:txBody>
          <a:bodyPr anchor="b"/>
          <a:lstStyle>
            <a:lvl1pPr>
              <a:lnSpc>
                <a:spcPts val="4000"/>
              </a:lnSpc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662064-4CE0-6C48-ADEA-448614BFB8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907247"/>
            <a:ext cx="8229600" cy="549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lang="en-US" sz="2400" kern="1200" baseline="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4" name="Media Placeholder 2">
            <a:extLst>
              <a:ext uri="{FF2B5EF4-FFF2-40B4-BE49-F238E27FC236}">
                <a16:creationId xmlns:a16="http://schemas.microsoft.com/office/drawing/2014/main" id="{C0FF3DC5-6BFB-5D4E-9E41-8FC2D5D7ED4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2455863"/>
            <a:ext cx="8229600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8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Thre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ED64D-4052-0649-A59E-A65C4EBEBA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3174173"/>
            <a:ext cx="4009696" cy="501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400" baseline="0">
                <a:solidFill>
                  <a:srgbClr val="003C7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9DAE4B-8664-5642-B725-351560819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1668"/>
            <a:ext cx="4009697" cy="134143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003C71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752046"/>
            <a:ext cx="4009697" cy="117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412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(Option Three)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ED64D-4052-0649-A59E-A65C4EBEBA5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3174174"/>
            <a:ext cx="4009696" cy="527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kern="1200" baseline="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9DAE4B-8664-5642-B725-351560819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1668"/>
            <a:ext cx="4009697" cy="134143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4000">
                <a:solidFill>
                  <a:srgbClr val="003C71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Media Placeholder 2">
            <a:extLst>
              <a:ext uri="{FF2B5EF4-FFF2-40B4-BE49-F238E27FC236}">
                <a16:creationId xmlns:a16="http://schemas.microsoft.com/office/drawing/2014/main" id="{CF4EDDAF-938F-564C-8D12-6569698296F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3752046"/>
            <a:ext cx="4009697" cy="1177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24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(Option One)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7199" y="1907893"/>
            <a:ext cx="8226425" cy="498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400" kern="120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49511"/>
            <a:ext cx="604520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2465388"/>
            <a:ext cx="8226425" cy="1511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056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Option O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D96E-0748-0844-AA71-F942A594A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8229600" cy="1565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B6E700F-4AF8-AF43-8CA2-0EFE6B59D4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934529"/>
            <a:ext cx="8223248" cy="54111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rgbClr val="FF8200"/>
              </a:buClr>
              <a:buFontTx/>
              <a:buNone/>
              <a:defRPr lang="en-US" sz="2400" kern="1200" baseline="0" dirty="0">
                <a:solidFill>
                  <a:srgbClr val="003C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3475038"/>
            <a:ext cx="6126163" cy="13954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04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Option One)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D96E-0748-0844-AA71-F942A594A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8229600" cy="1565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B6E700F-4AF8-AF43-8CA2-0EFE6B59D4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934529"/>
            <a:ext cx="8223248" cy="54111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Tx/>
              <a:buFontTx/>
              <a:buNone/>
              <a:tabLst/>
              <a:defRPr lang="en-US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4" name="Media Placeholder 2">
            <a:extLst>
              <a:ext uri="{FF2B5EF4-FFF2-40B4-BE49-F238E27FC236}">
                <a16:creationId xmlns:a16="http://schemas.microsoft.com/office/drawing/2014/main" id="{045C4074-F57E-9A4D-AC85-985D888F6DC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783010" y="99484"/>
            <a:ext cx="2279647" cy="126969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(Please keep clear for P.I.P. video placement)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3475038"/>
            <a:ext cx="6126163" cy="1395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191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6DA43B-00CB-F74F-BB48-26A54BD430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025"/>
            <a:ext cx="9144000" cy="3937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8" y="4180423"/>
            <a:ext cx="2203442" cy="73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en-US" sz="1500" b="1" i="0" err="1">
                <a:solidFill>
                  <a:srgbClr val="003C71"/>
                </a:solidFill>
                <a:latin typeface="+mj-lt"/>
                <a:cs typeface="Calibri"/>
              </a:rPr>
              <a:t>careoregon.org</a:t>
            </a:r>
            <a:endParaRPr lang="en-US" sz="1500" b="1" i="0">
              <a:solidFill>
                <a:srgbClr val="003C71"/>
              </a:solidFill>
              <a:latin typeface="+mj-lt"/>
              <a:cs typeface="Calibri"/>
            </a:endParaRPr>
          </a:p>
          <a:p>
            <a:pPr>
              <a:lnSpc>
                <a:spcPts val="1650"/>
              </a:lnSpc>
            </a:pP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twitter.com</a:t>
            </a:r>
            <a:r>
              <a:rPr lang="en-US" sz="1500" b="0" i="0">
                <a:solidFill>
                  <a:srgbClr val="003C71"/>
                </a:solidFill>
                <a:latin typeface="Calibri Light"/>
                <a:cs typeface="Calibri Light"/>
              </a:rPr>
              <a:t>/</a:t>
            </a: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careoregon</a:t>
            </a:r>
            <a:endParaRPr lang="en-US" sz="1500" b="0" i="0">
              <a:solidFill>
                <a:srgbClr val="003C71"/>
              </a:solidFill>
              <a:latin typeface="Calibri Light"/>
              <a:cs typeface="Calibri Light"/>
            </a:endParaRPr>
          </a:p>
          <a:p>
            <a:pPr>
              <a:lnSpc>
                <a:spcPts val="1650"/>
              </a:lnSpc>
            </a:pP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facebook.com</a:t>
            </a:r>
            <a:r>
              <a:rPr lang="en-US" sz="1500" b="0" i="0">
                <a:solidFill>
                  <a:srgbClr val="003C71"/>
                </a:solidFill>
                <a:latin typeface="Calibri Light"/>
                <a:cs typeface="Calibri Light"/>
              </a:rPr>
              <a:t>/</a:t>
            </a: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careoregon</a:t>
            </a:r>
            <a:endParaRPr lang="en-US" sz="1500" b="0" i="0">
              <a:solidFill>
                <a:srgbClr val="003C71"/>
              </a:solidFill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01770" y="0"/>
            <a:ext cx="3044952" cy="200025"/>
          </a:xfrm>
          <a:prstGeom prst="rect">
            <a:avLst/>
          </a:prstGeom>
          <a:solidFill>
            <a:srgbClr val="00A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054096" cy="200025"/>
          </a:xfrm>
          <a:prstGeom prst="rect">
            <a:avLst/>
          </a:prstGeom>
          <a:solidFill>
            <a:srgbClr val="FFB8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047674" y="0"/>
            <a:ext cx="3054096" cy="200025"/>
          </a:xfrm>
          <a:prstGeom prst="rect">
            <a:avLst/>
          </a:prstGeom>
          <a:solidFill>
            <a:srgbClr val="0077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CO_logo.png">
            <a:extLst>
              <a:ext uri="{FF2B5EF4-FFF2-40B4-BE49-F238E27FC236}">
                <a16:creationId xmlns:a16="http://schemas.microsoft.com/office/drawing/2014/main" id="{BC23D94F-569F-C445-ADBA-004CBC578D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5" y="4281017"/>
            <a:ext cx="1270000" cy="59858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2801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27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63" r:id="rId2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kern="120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 smtClean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68F5D2-E6BB-ED49-ACE2-97174675D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722" y="0"/>
            <a:ext cx="4572000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8" y="4180423"/>
            <a:ext cx="2203442" cy="73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en-US" sz="1500" b="1" i="0" err="1">
                <a:solidFill>
                  <a:srgbClr val="003C71"/>
                </a:solidFill>
                <a:latin typeface="+mj-lt"/>
                <a:cs typeface="Calibri"/>
              </a:rPr>
              <a:t>careoregon.org</a:t>
            </a:r>
            <a:endParaRPr lang="en-US" sz="1500" b="1" i="0">
              <a:solidFill>
                <a:srgbClr val="003C71"/>
              </a:solidFill>
              <a:latin typeface="+mj-lt"/>
              <a:cs typeface="Calibri"/>
            </a:endParaRPr>
          </a:p>
          <a:p>
            <a:pPr>
              <a:lnSpc>
                <a:spcPts val="1650"/>
              </a:lnSpc>
            </a:pP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twitter.com</a:t>
            </a:r>
            <a:r>
              <a:rPr lang="en-US" sz="1500" b="0" i="0">
                <a:solidFill>
                  <a:srgbClr val="003C71"/>
                </a:solidFill>
                <a:latin typeface="Calibri Light"/>
                <a:cs typeface="Calibri Light"/>
              </a:rPr>
              <a:t>/</a:t>
            </a: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careoregon</a:t>
            </a:r>
            <a:endParaRPr lang="en-US" sz="1500" b="0" i="0">
              <a:solidFill>
                <a:srgbClr val="003C71"/>
              </a:solidFill>
              <a:latin typeface="Calibri Light"/>
              <a:cs typeface="Calibri Light"/>
            </a:endParaRPr>
          </a:p>
          <a:p>
            <a:pPr>
              <a:lnSpc>
                <a:spcPts val="1650"/>
              </a:lnSpc>
            </a:pP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facebook.com</a:t>
            </a:r>
            <a:r>
              <a:rPr lang="en-US" sz="1500" b="0" i="0">
                <a:solidFill>
                  <a:srgbClr val="003C71"/>
                </a:solidFill>
                <a:latin typeface="Calibri Light"/>
                <a:cs typeface="Calibri Light"/>
              </a:rPr>
              <a:t>/</a:t>
            </a: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careoregon</a:t>
            </a:r>
            <a:endParaRPr lang="en-US" sz="1500" b="0" i="0">
              <a:solidFill>
                <a:srgbClr val="003C71"/>
              </a:solidFill>
              <a:latin typeface="Calibri Light"/>
              <a:cs typeface="Calibri Light"/>
            </a:endParaRPr>
          </a:p>
        </p:txBody>
      </p:sp>
      <p:pic>
        <p:nvPicPr>
          <p:cNvPr id="8" name="Picture 7" descr="CO_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668" y="4234504"/>
            <a:ext cx="1825752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2C30-5614-304F-B17B-76D442ADAD02}"/>
              </a:ext>
            </a:extLst>
          </p:cNvPr>
          <p:cNvGrpSpPr/>
          <p:nvPr userDrawn="1"/>
        </p:nvGrpSpPr>
        <p:grpSpPr>
          <a:xfrm>
            <a:off x="0" y="0"/>
            <a:ext cx="9146722" cy="200025"/>
            <a:chOff x="0" y="0"/>
            <a:chExt cx="9146722" cy="2000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D62AFA-2674-CA40-9EFE-BE9D195EEDFD}"/>
                </a:ext>
              </a:extLst>
            </p:cNvPr>
            <p:cNvSpPr/>
            <p:nvPr userDrawn="1"/>
          </p:nvSpPr>
          <p:spPr>
            <a:xfrm>
              <a:off x="6101770" y="0"/>
              <a:ext cx="3044952" cy="200025"/>
            </a:xfrm>
            <a:prstGeom prst="rect">
              <a:avLst/>
            </a:prstGeom>
            <a:solidFill>
              <a:srgbClr val="00A7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575C4F-177A-6145-8CC4-3F89C0D8FCDE}"/>
                </a:ext>
              </a:extLst>
            </p:cNvPr>
            <p:cNvSpPr/>
            <p:nvPr userDrawn="1"/>
          </p:nvSpPr>
          <p:spPr>
            <a:xfrm>
              <a:off x="0" y="0"/>
              <a:ext cx="3054096" cy="200025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971099-57C0-DB46-9896-3600F3FC69E6}"/>
                </a:ext>
              </a:extLst>
            </p:cNvPr>
            <p:cNvSpPr/>
            <p:nvPr userDrawn="1"/>
          </p:nvSpPr>
          <p:spPr>
            <a:xfrm>
              <a:off x="3047674" y="0"/>
              <a:ext cx="3054096" cy="200025"/>
            </a:xfrm>
            <a:prstGeom prst="rect">
              <a:avLst/>
            </a:prstGeom>
            <a:solidFill>
              <a:srgbClr val="007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987902" cy="2801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80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64" r:id="rId2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rgbClr val="FF8200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kern="1200" dirty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400CB8-5AA7-DE40-B967-F6D6734D1F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B415B-C071-744F-BB44-A3C9DF9687D3}"/>
              </a:ext>
            </a:extLst>
          </p:cNvPr>
          <p:cNvSpPr txBox="1"/>
          <p:nvPr userDrawn="1"/>
        </p:nvSpPr>
        <p:spPr>
          <a:xfrm>
            <a:off x="6559625" y="4180423"/>
            <a:ext cx="2203442" cy="73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en-US" sz="1500" b="1" i="0" err="1">
                <a:solidFill>
                  <a:srgbClr val="003C71"/>
                </a:solidFill>
                <a:latin typeface="+mj-lt"/>
                <a:cs typeface="Calibri"/>
              </a:rPr>
              <a:t>careoregon.org</a:t>
            </a:r>
            <a:endParaRPr lang="en-US" sz="1500" b="1" i="0">
              <a:solidFill>
                <a:srgbClr val="003C71"/>
              </a:solidFill>
              <a:latin typeface="+mj-lt"/>
              <a:cs typeface="Calibri"/>
            </a:endParaRPr>
          </a:p>
          <a:p>
            <a:pPr>
              <a:lnSpc>
                <a:spcPts val="1650"/>
              </a:lnSpc>
            </a:pP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twitter.com</a:t>
            </a:r>
            <a:r>
              <a:rPr lang="en-US" sz="1500" b="0" i="0">
                <a:solidFill>
                  <a:srgbClr val="003C71"/>
                </a:solidFill>
                <a:latin typeface="Calibri Light"/>
                <a:cs typeface="Calibri Light"/>
              </a:rPr>
              <a:t>/</a:t>
            </a: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careoregon</a:t>
            </a:r>
            <a:endParaRPr lang="en-US" sz="1500" b="0" i="0">
              <a:solidFill>
                <a:srgbClr val="003C71"/>
              </a:solidFill>
              <a:latin typeface="Calibri Light"/>
              <a:cs typeface="Calibri Light"/>
            </a:endParaRPr>
          </a:p>
          <a:p>
            <a:pPr>
              <a:lnSpc>
                <a:spcPts val="1650"/>
              </a:lnSpc>
            </a:pP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facebook.com</a:t>
            </a:r>
            <a:r>
              <a:rPr lang="en-US" sz="1500" b="0" i="0">
                <a:solidFill>
                  <a:srgbClr val="003C71"/>
                </a:solidFill>
                <a:latin typeface="Calibri Light"/>
                <a:cs typeface="Calibri Light"/>
              </a:rPr>
              <a:t>/</a:t>
            </a:r>
            <a:r>
              <a:rPr lang="en-US" sz="1500" b="0" i="0" err="1">
                <a:solidFill>
                  <a:srgbClr val="003C71"/>
                </a:solidFill>
                <a:latin typeface="Calibri Light"/>
                <a:cs typeface="Calibri Light"/>
              </a:rPr>
              <a:t>careoregon</a:t>
            </a:r>
            <a:endParaRPr lang="en-US" sz="1500" b="0" i="0">
              <a:solidFill>
                <a:srgbClr val="003C71"/>
              </a:solidFill>
              <a:latin typeface="Calibri Light"/>
              <a:cs typeface="Calibri Ligh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0A413C-545A-EA4D-B838-33E94110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2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74" r:id="rId2"/>
    <p:sldLayoutId id="2147483816" r:id="rId3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b="0" i="0" kern="1200" dirty="0">
          <a:solidFill>
            <a:srgbClr val="FF82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kern="1200" dirty="0" smtClean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 smtClean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 smtClean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 smtClean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2B41F9-D290-5D41-93BB-87E32FEA2C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" y="2572609"/>
            <a:ext cx="9144000" cy="2571750"/>
          </a:xfrm>
          <a:prstGeom prst="rect">
            <a:avLst/>
          </a:prstGeom>
        </p:spPr>
      </p:pic>
      <p:pic>
        <p:nvPicPr>
          <p:cNvPr id="15" name="Picture 14" descr="CO_logo_white.png">
            <a:extLst>
              <a:ext uri="{FF2B5EF4-FFF2-40B4-BE49-F238E27FC236}">
                <a16:creationId xmlns:a16="http://schemas.microsoft.com/office/drawing/2014/main" id="{B1DE1AFE-AF25-F54A-BEE4-7A86BC6B0C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248" y="4229100"/>
            <a:ext cx="1825752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2C30-5614-304F-B17B-76D442ADAD02}"/>
              </a:ext>
            </a:extLst>
          </p:cNvPr>
          <p:cNvGrpSpPr/>
          <p:nvPr userDrawn="1"/>
        </p:nvGrpSpPr>
        <p:grpSpPr>
          <a:xfrm>
            <a:off x="0" y="0"/>
            <a:ext cx="9146722" cy="200025"/>
            <a:chOff x="0" y="0"/>
            <a:chExt cx="9146722" cy="2000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D62AFA-2674-CA40-9EFE-BE9D195EEDFD}"/>
                </a:ext>
              </a:extLst>
            </p:cNvPr>
            <p:cNvSpPr/>
            <p:nvPr userDrawn="1"/>
          </p:nvSpPr>
          <p:spPr>
            <a:xfrm>
              <a:off x="6101770" y="0"/>
              <a:ext cx="3044952" cy="200025"/>
            </a:xfrm>
            <a:prstGeom prst="rect">
              <a:avLst/>
            </a:prstGeom>
            <a:solidFill>
              <a:srgbClr val="00A7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575C4F-177A-6145-8CC4-3F89C0D8FCDE}"/>
                </a:ext>
              </a:extLst>
            </p:cNvPr>
            <p:cNvSpPr/>
            <p:nvPr userDrawn="1"/>
          </p:nvSpPr>
          <p:spPr>
            <a:xfrm>
              <a:off x="0" y="0"/>
              <a:ext cx="3054096" cy="200025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971099-57C0-DB46-9896-3600F3FC69E6}"/>
                </a:ext>
              </a:extLst>
            </p:cNvPr>
            <p:cNvSpPr/>
            <p:nvPr userDrawn="1"/>
          </p:nvSpPr>
          <p:spPr>
            <a:xfrm>
              <a:off x="3047674" y="0"/>
              <a:ext cx="3054096" cy="200025"/>
            </a:xfrm>
            <a:prstGeom prst="rect">
              <a:avLst/>
            </a:prstGeom>
            <a:solidFill>
              <a:srgbClr val="007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151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1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kern="1200" dirty="0">
          <a:solidFill>
            <a:srgbClr val="003C7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kern="1200" dirty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61D0343-EECA-B940-9F21-D41BD00C86C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0660"/>
            <a:ext cx="9144000" cy="1188244"/>
          </a:xfrm>
          <a:prstGeom prst="rect">
            <a:avLst/>
          </a:prstGeom>
        </p:spPr>
      </p:pic>
      <p:pic>
        <p:nvPicPr>
          <p:cNvPr id="15" name="Picture 14" descr="CO_logo_white.png">
            <a:extLst>
              <a:ext uri="{FF2B5EF4-FFF2-40B4-BE49-F238E27FC236}">
                <a16:creationId xmlns:a16="http://schemas.microsoft.com/office/drawing/2014/main" id="{B1DE1AFE-AF25-F54A-BEE4-7A86BC6B0CC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248" y="4229100"/>
            <a:ext cx="1825752" cy="914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2C30-5614-304F-B17B-76D442ADAD02}"/>
              </a:ext>
            </a:extLst>
          </p:cNvPr>
          <p:cNvGrpSpPr/>
          <p:nvPr userDrawn="1"/>
        </p:nvGrpSpPr>
        <p:grpSpPr>
          <a:xfrm>
            <a:off x="0" y="0"/>
            <a:ext cx="9146722" cy="200025"/>
            <a:chOff x="0" y="0"/>
            <a:chExt cx="9146722" cy="2000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D62AFA-2674-CA40-9EFE-BE9D195EEDFD}"/>
                </a:ext>
              </a:extLst>
            </p:cNvPr>
            <p:cNvSpPr/>
            <p:nvPr userDrawn="1"/>
          </p:nvSpPr>
          <p:spPr>
            <a:xfrm>
              <a:off x="6101770" y="0"/>
              <a:ext cx="3044952" cy="200025"/>
            </a:xfrm>
            <a:prstGeom prst="rect">
              <a:avLst/>
            </a:prstGeom>
            <a:solidFill>
              <a:srgbClr val="00A7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575C4F-177A-6145-8CC4-3F89C0D8FCDE}"/>
                </a:ext>
              </a:extLst>
            </p:cNvPr>
            <p:cNvSpPr/>
            <p:nvPr userDrawn="1"/>
          </p:nvSpPr>
          <p:spPr>
            <a:xfrm>
              <a:off x="0" y="0"/>
              <a:ext cx="3054096" cy="200025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971099-57C0-DB46-9896-3600F3FC69E6}"/>
                </a:ext>
              </a:extLst>
            </p:cNvPr>
            <p:cNvSpPr/>
            <p:nvPr userDrawn="1"/>
          </p:nvSpPr>
          <p:spPr>
            <a:xfrm>
              <a:off x="3047674" y="0"/>
              <a:ext cx="3054096" cy="200025"/>
            </a:xfrm>
            <a:prstGeom prst="rect">
              <a:avLst/>
            </a:prstGeom>
            <a:solidFill>
              <a:srgbClr val="007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C79374F-43CC-1D41-8D06-6DE797A5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0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78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kern="1200" dirty="0">
          <a:solidFill>
            <a:srgbClr val="FF8200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kern="1200" dirty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68F5D2-E6BB-ED49-ACE2-97174675D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722" y="0"/>
            <a:ext cx="4572000" cy="5143500"/>
          </a:xfrm>
          <a:prstGeom prst="rect">
            <a:avLst/>
          </a:prstGeom>
        </p:spPr>
      </p:pic>
      <p:pic>
        <p:nvPicPr>
          <p:cNvPr id="8" name="Picture 7" descr="CO_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668" y="4234504"/>
            <a:ext cx="1825752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852C30-5614-304F-B17B-76D442ADAD02}"/>
              </a:ext>
            </a:extLst>
          </p:cNvPr>
          <p:cNvGrpSpPr/>
          <p:nvPr userDrawn="1"/>
        </p:nvGrpSpPr>
        <p:grpSpPr>
          <a:xfrm>
            <a:off x="0" y="0"/>
            <a:ext cx="9146722" cy="200025"/>
            <a:chOff x="0" y="0"/>
            <a:chExt cx="9146722" cy="2000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D62AFA-2674-CA40-9EFE-BE9D195EEDFD}"/>
                </a:ext>
              </a:extLst>
            </p:cNvPr>
            <p:cNvSpPr/>
            <p:nvPr userDrawn="1"/>
          </p:nvSpPr>
          <p:spPr>
            <a:xfrm>
              <a:off x="6101770" y="0"/>
              <a:ext cx="3044952" cy="200025"/>
            </a:xfrm>
            <a:prstGeom prst="rect">
              <a:avLst/>
            </a:prstGeom>
            <a:solidFill>
              <a:srgbClr val="00A7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575C4F-177A-6145-8CC4-3F89C0D8FCDE}"/>
                </a:ext>
              </a:extLst>
            </p:cNvPr>
            <p:cNvSpPr/>
            <p:nvPr userDrawn="1"/>
          </p:nvSpPr>
          <p:spPr>
            <a:xfrm>
              <a:off x="0" y="0"/>
              <a:ext cx="3054096" cy="200025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971099-57C0-DB46-9896-3600F3FC69E6}"/>
                </a:ext>
              </a:extLst>
            </p:cNvPr>
            <p:cNvSpPr/>
            <p:nvPr userDrawn="1"/>
          </p:nvSpPr>
          <p:spPr>
            <a:xfrm>
              <a:off x="3047674" y="0"/>
              <a:ext cx="3054096" cy="200025"/>
            </a:xfrm>
            <a:prstGeom prst="rect">
              <a:avLst/>
            </a:prstGeom>
            <a:solidFill>
              <a:srgbClr val="007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639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11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9" r:id="rId2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kern="1200" dirty="0">
          <a:solidFill>
            <a:srgbClr val="FF8200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kern="1200" dirty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9696" y="4720172"/>
            <a:ext cx="1005073" cy="2385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50" b="1" i="0" kern="800" spc="100" baseline="0">
                <a:solidFill>
                  <a:srgbClr val="FF82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6722" cy="200025"/>
            <a:chOff x="0" y="0"/>
            <a:chExt cx="9146722" cy="200025"/>
          </a:xfrm>
        </p:grpSpPr>
        <p:sp>
          <p:nvSpPr>
            <p:cNvPr id="8" name="Rectangle 7"/>
            <p:cNvSpPr/>
            <p:nvPr userDrawn="1"/>
          </p:nvSpPr>
          <p:spPr>
            <a:xfrm>
              <a:off x="6101770" y="0"/>
              <a:ext cx="3044952" cy="200025"/>
            </a:xfrm>
            <a:prstGeom prst="rect">
              <a:avLst/>
            </a:prstGeom>
            <a:solidFill>
              <a:srgbClr val="00A7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3054096" cy="200025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47674" y="0"/>
              <a:ext cx="3054096" cy="200025"/>
            </a:xfrm>
            <a:prstGeom prst="rect">
              <a:avLst/>
            </a:prstGeom>
            <a:solidFill>
              <a:srgbClr val="007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pic>
        <p:nvPicPr>
          <p:cNvPr id="11" name="Picture 10" descr="CO_logo_swirls_SM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63" y="4738752"/>
            <a:ext cx="573024" cy="30175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8" y="4720172"/>
            <a:ext cx="965192" cy="23852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i="0" err="1">
                <a:solidFill>
                  <a:srgbClr val="FF8200"/>
                </a:solidFill>
                <a:latin typeface="+mj-lt"/>
                <a:cs typeface="Calibri" panose="020F0502020204030204" pitchFamily="34" charset="0"/>
              </a:rPr>
              <a:t>careoregon.org</a:t>
            </a:r>
            <a:endParaRPr lang="en-US" sz="950" b="1" i="0">
              <a:solidFill>
                <a:srgbClr val="FF82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88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7" r:id="rId2"/>
    <p:sldLayoutId id="2147483705" r:id="rId3"/>
    <p:sldLayoutId id="2147483728" r:id="rId4"/>
    <p:sldLayoutId id="2147483706" r:id="rId5"/>
    <p:sldLayoutId id="2147483729" r:id="rId6"/>
    <p:sldLayoutId id="2147483708" r:id="rId7"/>
    <p:sldLayoutId id="2147483788" r:id="rId8"/>
    <p:sldLayoutId id="2147483709" r:id="rId9"/>
    <p:sldLayoutId id="2147483789" r:id="rId10"/>
    <p:sldLayoutId id="2147483710" r:id="rId11"/>
    <p:sldLayoutId id="2147483790" r:id="rId12"/>
    <p:sldLayoutId id="2147483707" r:id="rId13"/>
    <p:sldLayoutId id="2147483720" r:id="rId14"/>
    <p:sldLayoutId id="2147483722" r:id="rId15"/>
    <p:sldLayoutId id="2147483721" r:id="rId16"/>
    <p:sldLayoutId id="2147483809" r:id="rId17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kern="1200" dirty="0">
          <a:solidFill>
            <a:srgbClr val="FF8200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kern="1200" dirty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892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192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101770" y="189149"/>
            <a:ext cx="3042230" cy="4959755"/>
          </a:xfrm>
          <a:prstGeom prst="rect">
            <a:avLst/>
          </a:prstGeom>
          <a:solidFill>
            <a:srgbClr val="EBE5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  <a:solidFill>
                  <a:srgbClr val="003C71"/>
                </a:solidFill>
              </a:rPr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9696" y="4720172"/>
            <a:ext cx="1005073" cy="2385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50" b="1" i="0" kern="800" spc="100" baseline="0">
                <a:solidFill>
                  <a:srgbClr val="FF82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6722" cy="200025"/>
            <a:chOff x="0" y="0"/>
            <a:chExt cx="9146722" cy="200025"/>
          </a:xfrm>
        </p:grpSpPr>
        <p:sp>
          <p:nvSpPr>
            <p:cNvPr id="8" name="Rectangle 7"/>
            <p:cNvSpPr/>
            <p:nvPr userDrawn="1"/>
          </p:nvSpPr>
          <p:spPr>
            <a:xfrm>
              <a:off x="6101770" y="0"/>
              <a:ext cx="3044952" cy="200025"/>
            </a:xfrm>
            <a:prstGeom prst="rect">
              <a:avLst/>
            </a:prstGeom>
            <a:solidFill>
              <a:srgbClr val="00A7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 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3054096" cy="200025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47674" y="0"/>
              <a:ext cx="3054096" cy="200025"/>
            </a:xfrm>
            <a:prstGeom prst="rect">
              <a:avLst/>
            </a:prstGeom>
            <a:solidFill>
              <a:srgbClr val="007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pic>
        <p:nvPicPr>
          <p:cNvPr id="11" name="Picture 10" descr="CO_logo_swirls_SM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063" y="4738752"/>
            <a:ext cx="573024" cy="30175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57208" y="4720172"/>
            <a:ext cx="965192" cy="23852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i="0" err="1">
                <a:solidFill>
                  <a:srgbClr val="FF8200"/>
                </a:solidFill>
                <a:latin typeface="+mn-lt"/>
                <a:cs typeface="Calibri Light"/>
              </a:rPr>
              <a:t>careoregon.org</a:t>
            </a:r>
            <a:endParaRPr lang="en-US" sz="950" b="1" i="0">
              <a:solidFill>
                <a:srgbClr val="FF8200"/>
              </a:solidFill>
              <a:latin typeface="+mn-lt"/>
              <a:cs typeface="Calibri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5550371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5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kern="1200" dirty="0">
          <a:solidFill>
            <a:srgbClr val="FF8200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kern="1200" dirty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24" userDrawn="1">
          <p15:clr>
            <a:srgbClr val="F26B43"/>
          </p15:clr>
        </p15:guide>
        <p15:guide id="4" orient="horz" pos="1116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orient="horz" pos="82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B224F13-1A89-0B4A-9931-86FAA9B85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948"/>
            <a:ext cx="9144000" cy="49465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92208-74B1-CE42-AA18-F3246E401F03}"/>
              </a:ext>
            </a:extLst>
          </p:cNvPr>
          <p:cNvSpPr/>
          <p:nvPr userDrawn="1"/>
        </p:nvSpPr>
        <p:spPr>
          <a:xfrm>
            <a:off x="6101770" y="0"/>
            <a:ext cx="3044952" cy="200025"/>
          </a:xfrm>
          <a:prstGeom prst="rect">
            <a:avLst/>
          </a:prstGeom>
          <a:solidFill>
            <a:srgbClr val="00A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79AD9F-2692-8848-8746-4131DFFD7DE3}"/>
              </a:ext>
            </a:extLst>
          </p:cNvPr>
          <p:cNvSpPr/>
          <p:nvPr userDrawn="1"/>
        </p:nvSpPr>
        <p:spPr>
          <a:xfrm>
            <a:off x="0" y="0"/>
            <a:ext cx="3054096" cy="200025"/>
          </a:xfrm>
          <a:prstGeom prst="rect">
            <a:avLst/>
          </a:prstGeom>
          <a:solidFill>
            <a:srgbClr val="FFB8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0E82E-E365-7A40-B9C1-806175729F0C}"/>
              </a:ext>
            </a:extLst>
          </p:cNvPr>
          <p:cNvSpPr/>
          <p:nvPr userDrawn="1"/>
        </p:nvSpPr>
        <p:spPr>
          <a:xfrm>
            <a:off x="3047674" y="0"/>
            <a:ext cx="3054096" cy="200025"/>
          </a:xfrm>
          <a:prstGeom prst="rect">
            <a:avLst/>
          </a:prstGeom>
          <a:solidFill>
            <a:srgbClr val="0077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2B96621-0A0B-7348-A686-D23C70EE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43060-E802-4B48-960F-B30CE700EFCC}"/>
              </a:ext>
            </a:extLst>
          </p:cNvPr>
          <p:cNvSpPr txBox="1"/>
          <p:nvPr userDrawn="1"/>
        </p:nvSpPr>
        <p:spPr>
          <a:xfrm>
            <a:off x="457200" y="4613945"/>
            <a:ext cx="822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CAREOREGON, INC. 2020. Do not copy, replicate, or distribute, in whole or in part, without written permission from CareOregon, Inc.</a:t>
            </a: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ftr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lang="en-US" sz="4000" b="0" i="0" kern="1200" dirty="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5425" marR="0" indent="-225425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lang="en-US" sz="1400" kern="1200" dirty="0">
          <a:solidFill>
            <a:srgbClr val="003C71"/>
          </a:solidFill>
          <a:latin typeface="Calibri Light"/>
          <a:ea typeface="+mn-ea"/>
          <a:cs typeface="Calibri Light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 smtClean="0">
          <a:solidFill>
            <a:srgbClr val="003C71"/>
          </a:solidFill>
          <a:latin typeface="Calibri Light"/>
          <a:ea typeface="+mn-ea"/>
          <a:cs typeface="Calibri Light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003C71"/>
          </a:solidFill>
          <a:latin typeface="Calibri Light"/>
          <a:ea typeface="+mn-ea"/>
          <a:cs typeface="Calibri Light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400" b="0" i="0" kern="1200" dirty="0">
          <a:solidFill>
            <a:srgbClr val="003C7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7FF64872_B649B57C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D359-75FC-7A48-8996-59F755427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8300" y="2188222"/>
            <a:ext cx="3568700" cy="498325"/>
          </a:xfrm>
        </p:spPr>
        <p:txBody>
          <a:bodyPr/>
          <a:lstStyle/>
          <a:p>
            <a:r>
              <a:rPr lang="en-US" sz="2200" dirty="0"/>
              <a:t>2024 Portal Enhancements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9AD0-489D-A645-8B88-EBA92249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02150"/>
            <a:ext cx="3702768" cy="1685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New Forms: </a:t>
            </a:r>
            <a:r>
              <a:rPr lang="en-US" sz="3600" dirty="0">
                <a:solidFill>
                  <a:schemeClr val="tx2"/>
                </a:solidFill>
              </a:rPr>
              <a:t>Secure Messaging in Connect</a:t>
            </a:r>
          </a:p>
        </p:txBody>
      </p:sp>
    </p:spTree>
    <p:extLst>
      <p:ext uri="{BB962C8B-B14F-4D97-AF65-F5344CB8AC3E}">
        <p14:creationId xmlns:p14="http://schemas.microsoft.com/office/powerpoint/2010/main" val="92319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94E451-280C-614C-81B7-A0A29680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/>
                <a:cs typeface="Calibri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3031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D359-75FC-7A48-8996-59F7554274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199" y="1469299"/>
            <a:ext cx="8226425" cy="498325"/>
          </a:xfrm>
        </p:spPr>
        <p:txBody>
          <a:bodyPr/>
          <a:lstStyle/>
          <a:p>
            <a:pPr algn="ctr"/>
            <a:r>
              <a:rPr lang="en-US" sz="3600" dirty="0"/>
              <a:t>Log-in to Connect with your secure username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243650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3AB91B-F1FA-F873-2488-19BFCBBB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2" y="250825"/>
            <a:ext cx="8496177" cy="44180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02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4975CE-7632-24D4-E4AA-5D1F1703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6" y="266065"/>
            <a:ext cx="7924689" cy="44180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68326-9C17-87BA-6880-779382673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50" y="299936"/>
            <a:ext cx="4687795" cy="574707"/>
          </a:xfrm>
        </p:spPr>
        <p:txBody>
          <a:bodyPr anchor="b"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Provider Information Form (PIF)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BF0EF0-1C9D-39A5-28C0-1B4813542C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98289" y="1085354"/>
            <a:ext cx="4051689" cy="3186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This 2024 portal enhancement offers our provider network a secure form submission option when adding or changing provider/practice information.</a:t>
            </a:r>
          </a:p>
          <a:p>
            <a:r>
              <a:rPr lang="en-US" sz="1600" dirty="0"/>
              <a:t>Providers can now submit the Provider Information Form (PIF) securely through the portal.</a:t>
            </a:r>
          </a:p>
          <a:p>
            <a:r>
              <a:rPr lang="en-US" sz="1600" dirty="0"/>
              <a:t>The secure PIF indicates which data fields are required to support accuracy in data used for provider payment, the Provider Directory, and network adequacy.</a:t>
            </a:r>
          </a:p>
          <a:p>
            <a:r>
              <a:rPr lang="en-US" sz="1600" dirty="0"/>
              <a:t>Multiple practice locations can be added in one submission.</a:t>
            </a:r>
          </a:p>
          <a:p>
            <a:endParaRPr lang="en-US" sz="16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26789D9-7E3A-7D8C-F235-B9805C30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064" r="1" b="36457"/>
          <a:stretch/>
        </p:blipFill>
        <p:spPr>
          <a:xfrm>
            <a:off x="654009" y="1399719"/>
            <a:ext cx="2824204" cy="28449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4691A4-9EF0-43B0-7F30-D831D0AC0BD3}"/>
              </a:ext>
            </a:extLst>
          </p:cNvPr>
          <p:cNvSpPr/>
          <p:nvPr/>
        </p:nvSpPr>
        <p:spPr>
          <a:xfrm>
            <a:off x="652851" y="1282838"/>
            <a:ext cx="2130949" cy="516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68326-9C17-87BA-6880-779382673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299576"/>
            <a:ext cx="4194814" cy="574707"/>
          </a:xfrm>
        </p:spPr>
        <p:txBody>
          <a:bodyPr anchor="b"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Hospital-Based Provider Form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BF0EF0-1C9D-39A5-28C0-1B4813542C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4779" y="1085353"/>
            <a:ext cx="4051689" cy="2844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This 2024 portal enhancement offers our provider network a secure form submission option when adding or changing hospital-based provider/practice information.</a:t>
            </a:r>
          </a:p>
          <a:p>
            <a:r>
              <a:rPr lang="en-US" sz="1600" dirty="0"/>
              <a:t>Providers can now submit the Hospital Based Provider Form securely through the portal.</a:t>
            </a:r>
          </a:p>
          <a:p>
            <a:r>
              <a:rPr lang="en-US" sz="1600" dirty="0"/>
              <a:t>The secure form indicates which data fields are required to support accuracy in the data used for provider payment, the Provider Directory, and network adequacy.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8208B-ACA6-38E2-DE79-BF4C11C8A1FF}"/>
              </a:ext>
            </a:extLst>
          </p:cNvPr>
          <p:cNvSpPr txBox="1"/>
          <p:nvPr/>
        </p:nvSpPr>
        <p:spPr>
          <a:xfrm>
            <a:off x="397566" y="753275"/>
            <a:ext cx="440502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200" b="1" i="1" dirty="0">
                <a:solidFill>
                  <a:schemeClr val="tx2"/>
                </a:solidFill>
                <a:latin typeface="Calibri Light"/>
                <a:cs typeface="Calibri Light"/>
              </a:rPr>
              <a:t>Provider/practice affiliation is solely h</a:t>
            </a:r>
            <a:r>
              <a:rPr lang="en-US" sz="1200" b="1" i="1" kern="1200" spc="0" dirty="0">
                <a:solidFill>
                  <a:schemeClr val="tx2"/>
                </a:solidFill>
                <a:latin typeface="Calibri Light"/>
                <a:cs typeface="Calibri Light"/>
              </a:rPr>
              <a:t>ospital-based or downstream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EDEAA-F56F-937B-8037-A1BF6CDF845E}"/>
              </a:ext>
            </a:extLst>
          </p:cNvPr>
          <p:cNvSpPr txBox="1"/>
          <p:nvPr/>
        </p:nvSpPr>
        <p:spPr>
          <a:xfrm>
            <a:off x="3561081" y="3853046"/>
            <a:ext cx="5415942" cy="8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200" b="1" i="0" kern="1200" spc="0" dirty="0">
                <a:solidFill>
                  <a:srgbClr val="C00000"/>
                </a:solidFill>
                <a:latin typeface="Calibri Light"/>
                <a:cs typeface="Calibri Light"/>
              </a:rPr>
              <a:t>Important Note: </a:t>
            </a:r>
            <a:r>
              <a:rPr lang="en-US" sz="1200" b="0" i="0" kern="1200" spc="0" dirty="0">
                <a:solidFill>
                  <a:srgbClr val="C00000"/>
                </a:solidFill>
                <a:latin typeface="Calibri Light"/>
                <a:cs typeface="Calibri Light"/>
              </a:rPr>
              <a:t>This form is not to be used if the provider/practice is not solely hospital-based or downstream. Instead, complete an Oregon Practitioner Credentialing Application (OPCA) available on the Oregon health Authority’s website.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662DB88-C139-9F2A-F30E-92392F191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1" y="1231583"/>
            <a:ext cx="2990850" cy="3238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73B1B6-B40C-F7BC-6A15-089ADF596C50}"/>
              </a:ext>
            </a:extLst>
          </p:cNvPr>
          <p:cNvSpPr/>
          <p:nvPr/>
        </p:nvSpPr>
        <p:spPr>
          <a:xfrm>
            <a:off x="528391" y="1287159"/>
            <a:ext cx="2130949" cy="516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68326-9C17-87BA-6880-779382673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328" y="247260"/>
            <a:ext cx="4194814" cy="377195"/>
          </a:xfrm>
        </p:spPr>
        <p:txBody>
          <a:bodyPr anchor="b"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DMAP Enrollment Smart Form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BF0EF0-1C9D-39A5-28C0-1B4813542C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2916" y="3255070"/>
            <a:ext cx="8036847" cy="875811"/>
          </a:xfrm>
        </p:spPr>
        <p:txBody>
          <a:bodyPr>
            <a:normAutofit/>
          </a:bodyPr>
          <a:lstStyle/>
          <a:p>
            <a:r>
              <a:rPr lang="en-US" sz="1300" dirty="0"/>
              <a:t>This 2024 portal enhancement offers our provider network a secure form submission option when requesting support to enroll a provider (Type 1) or organization/facility (Type 2) in Oregon Medicaid to bill CCOs for services. </a:t>
            </a:r>
          </a:p>
          <a:p>
            <a:r>
              <a:rPr lang="en-US" sz="1300" dirty="0"/>
              <a:t>By completing the Medicaid Enrollment form via the Provider Portal, our Provider Data team will submit the information directly to the Oregon Health Authority (OHA) for processing/approval on the provider’s behalf.  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8208B-ACA6-38E2-DE79-BF4C11C8A1FF}"/>
              </a:ext>
            </a:extLst>
          </p:cNvPr>
          <p:cNvSpPr txBox="1"/>
          <p:nvPr/>
        </p:nvSpPr>
        <p:spPr>
          <a:xfrm>
            <a:off x="454324" y="435857"/>
            <a:ext cx="639207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200" b="1" i="1" dirty="0">
                <a:solidFill>
                  <a:schemeClr val="tx2"/>
                </a:solidFill>
                <a:latin typeface="Calibri Light"/>
                <a:cs typeface="Calibri Light"/>
              </a:rPr>
              <a:t>Oregon Division of Medical Assistance (DMAP) enrollment</a:t>
            </a:r>
            <a:endParaRPr lang="en-US" sz="1200" b="1" i="1" kern="1200" spc="0" dirty="0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DE2B3-4806-ED8D-AE9D-5A7E7F83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24" y="761202"/>
            <a:ext cx="7894033" cy="24459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85B04F-8C80-2ECD-4133-9A7122103063}"/>
              </a:ext>
            </a:extLst>
          </p:cNvPr>
          <p:cNvSpPr/>
          <p:nvPr/>
        </p:nvSpPr>
        <p:spPr>
          <a:xfrm>
            <a:off x="5866909" y="1520098"/>
            <a:ext cx="2287064" cy="16408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0333B-C133-7DFA-1EFF-4EF815AC5E5E}"/>
              </a:ext>
            </a:extLst>
          </p:cNvPr>
          <p:cNvSpPr txBox="1"/>
          <p:nvPr/>
        </p:nvSpPr>
        <p:spPr>
          <a:xfrm>
            <a:off x="638906" y="4178836"/>
            <a:ext cx="8122176" cy="6001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1" i="0" kern="1200" spc="0" dirty="0">
                <a:solidFill>
                  <a:srgbClr val="C00000"/>
                </a:solidFill>
                <a:latin typeface="Calibri Light"/>
                <a:cs typeface="Calibri Light"/>
              </a:rPr>
              <a:t>Important Note: </a:t>
            </a:r>
            <a:r>
              <a:rPr lang="en-US" sz="1100" b="0" i="0" kern="1200" spc="0" dirty="0">
                <a:solidFill>
                  <a:srgbClr val="C00000"/>
                </a:solidFill>
                <a:latin typeface="Calibri Light"/>
                <a:cs typeface="Calibri Light"/>
              </a:rPr>
              <a:t>Once the application is approved by the OHA, the </a:t>
            </a:r>
            <a:r>
              <a:rPr lang="en-US" sz="1100" dirty="0">
                <a:solidFill>
                  <a:srgbClr val="C00000"/>
                </a:solidFill>
                <a:latin typeface="Calibri Light"/>
                <a:cs typeface="Calibri Light"/>
              </a:rPr>
              <a:t>provider/organization will be enrolled as an “Encounter-Only” Oregon Medicaid Provider which means they may submit claims to </a:t>
            </a:r>
            <a:r>
              <a:rPr lang="en-US" sz="1100">
                <a:solidFill>
                  <a:srgbClr val="C00000"/>
                </a:solidFill>
                <a:latin typeface="Calibri Light"/>
                <a:cs typeface="Calibri Light"/>
              </a:rPr>
              <a:t>CCOs only. </a:t>
            </a:r>
            <a:r>
              <a:rPr lang="en-US" sz="1100" dirty="0">
                <a:solidFill>
                  <a:srgbClr val="C00000"/>
                </a:solidFill>
                <a:latin typeface="Calibri Light"/>
                <a:cs typeface="Calibri Light"/>
              </a:rPr>
              <a:t>If a provider wants to bill Open-Card they will need to submit an application directly to the Oregon Health Authority.  </a:t>
            </a:r>
            <a:endParaRPr lang="en-US" sz="1100" b="0" i="0" kern="1200" spc="0" dirty="0">
              <a:solidFill>
                <a:srgbClr val="C0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82839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68326-9C17-87BA-6880-779382673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50" y="124676"/>
            <a:ext cx="4729108" cy="519623"/>
          </a:xfrm>
        </p:spPr>
        <p:txBody>
          <a:bodyPr anchor="b">
            <a:normAutofit fontScale="90000"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Submitting Claims Attachments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A8C44116-9573-B569-2C6C-76C1320B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0" y="1364428"/>
            <a:ext cx="2543175" cy="3152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EC643D-937E-DE79-4211-C59DA78DA4D2}"/>
              </a:ext>
            </a:extLst>
          </p:cNvPr>
          <p:cNvSpPr/>
          <p:nvPr/>
        </p:nvSpPr>
        <p:spPr>
          <a:xfrm>
            <a:off x="116237" y="1286601"/>
            <a:ext cx="2130949" cy="516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78031-73BD-8BB5-D752-ABC75F7B726A}"/>
              </a:ext>
            </a:extLst>
          </p:cNvPr>
          <p:cNvSpPr/>
          <p:nvPr/>
        </p:nvSpPr>
        <p:spPr>
          <a:xfrm>
            <a:off x="218226" y="2638218"/>
            <a:ext cx="216408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8D5C5F-0C38-B7C9-48B7-8C2197732266}"/>
              </a:ext>
            </a:extLst>
          </p:cNvPr>
          <p:cNvCxnSpPr/>
          <p:nvPr/>
        </p:nvCxnSpPr>
        <p:spPr>
          <a:xfrm flipH="1">
            <a:off x="2039589" y="1995935"/>
            <a:ext cx="40386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3DF1AD-B129-1B77-04F8-EA641B88B02D}"/>
              </a:ext>
            </a:extLst>
          </p:cNvPr>
          <p:cNvSpPr txBox="1"/>
          <p:nvPr/>
        </p:nvSpPr>
        <p:spPr>
          <a:xfrm>
            <a:off x="162096" y="950840"/>
            <a:ext cx="1649436" cy="3388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Calibri Light"/>
                <a:cs typeface="Calibri Light"/>
              </a:rPr>
              <a:t>Step 1: </a:t>
            </a:r>
            <a:r>
              <a:rPr lang="en-US" sz="1600" b="1" i="1" dirty="0">
                <a:solidFill>
                  <a:schemeClr val="tx2"/>
                </a:solidFill>
                <a:latin typeface="Calibri Light"/>
                <a:cs typeface="Calibri Light"/>
              </a:rPr>
              <a:t>Click</a:t>
            </a:r>
            <a:endParaRPr lang="en-US" sz="1600" b="1" i="0" kern="1200" spc="0" dirty="0" err="1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FF90EF0-8F41-FD14-8773-BD7FCA43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47" y="1273585"/>
            <a:ext cx="2882265" cy="32442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9897F4-F606-6C86-4AB0-46AEF71ACCB3}"/>
              </a:ext>
            </a:extLst>
          </p:cNvPr>
          <p:cNvSpPr txBox="1"/>
          <p:nvPr/>
        </p:nvSpPr>
        <p:spPr>
          <a:xfrm>
            <a:off x="2762903" y="937068"/>
            <a:ext cx="1710396" cy="3388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Calibri Light"/>
                <a:cs typeface="Calibri Light"/>
              </a:rPr>
              <a:t>Step 2: </a:t>
            </a:r>
            <a:r>
              <a:rPr lang="en-US" sz="1600" b="1" i="1" dirty="0">
                <a:solidFill>
                  <a:schemeClr val="tx2"/>
                </a:solidFill>
                <a:latin typeface="Calibri Light"/>
                <a:cs typeface="Calibri Light"/>
              </a:rPr>
              <a:t>Attach</a:t>
            </a:r>
            <a:endParaRPr lang="en-US" sz="1600" b="1" i="0" kern="1200" spc="0" dirty="0" err="1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F0EAC3-D6E6-BAD4-5511-14C7C10CE689}"/>
              </a:ext>
            </a:extLst>
          </p:cNvPr>
          <p:cNvCxnSpPr>
            <a:cxnSpLocks/>
          </p:cNvCxnSpPr>
          <p:nvPr/>
        </p:nvCxnSpPr>
        <p:spPr>
          <a:xfrm flipH="1">
            <a:off x="4658665" y="2276131"/>
            <a:ext cx="487680" cy="54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EA36B661-BB48-DB63-6D99-CAFD40C3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59" y="1287356"/>
            <a:ext cx="2882265" cy="32442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245FAB-00F0-07AF-E1BC-6E8026B0F22A}"/>
              </a:ext>
            </a:extLst>
          </p:cNvPr>
          <p:cNvSpPr txBox="1"/>
          <p:nvPr/>
        </p:nvSpPr>
        <p:spPr>
          <a:xfrm>
            <a:off x="5648312" y="950838"/>
            <a:ext cx="1847556" cy="3388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tx2"/>
                </a:solidFill>
                <a:latin typeface="Calibri Light"/>
                <a:cs typeface="Calibri Light"/>
              </a:rPr>
              <a:t>Step 3: </a:t>
            </a:r>
            <a:r>
              <a:rPr lang="en-US" sz="1600" b="1" i="1" dirty="0">
                <a:solidFill>
                  <a:schemeClr val="tx2"/>
                </a:solidFill>
                <a:latin typeface="Calibri Light"/>
                <a:cs typeface="Calibri Light"/>
              </a:rPr>
              <a:t>Submit</a:t>
            </a:r>
            <a:endParaRPr lang="en-US" sz="1600" b="1" i="0" kern="1200" spc="0" dirty="0" err="1">
              <a:solidFill>
                <a:schemeClr val="tx2"/>
              </a:solidFill>
              <a:latin typeface="Calibri Light"/>
              <a:cs typeface="Calibri Ligh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F1314E-4171-3AC1-471E-FF828ED34A29}"/>
              </a:ext>
            </a:extLst>
          </p:cNvPr>
          <p:cNvSpPr/>
          <p:nvPr/>
        </p:nvSpPr>
        <p:spPr>
          <a:xfrm>
            <a:off x="2762028" y="2793892"/>
            <a:ext cx="2130949" cy="516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4AA871-D125-0C76-2C31-50BB6D74C511}"/>
              </a:ext>
            </a:extLst>
          </p:cNvPr>
          <p:cNvSpPr/>
          <p:nvPr/>
        </p:nvSpPr>
        <p:spPr>
          <a:xfrm>
            <a:off x="5497791" y="3794314"/>
            <a:ext cx="1361329" cy="8063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F26A0D-F6EF-13BD-17A1-47AB27DFD5D1}"/>
              </a:ext>
            </a:extLst>
          </p:cNvPr>
          <p:cNvCxnSpPr>
            <a:cxnSpLocks/>
          </p:cNvCxnSpPr>
          <p:nvPr/>
        </p:nvCxnSpPr>
        <p:spPr>
          <a:xfrm flipH="1">
            <a:off x="6710282" y="3276279"/>
            <a:ext cx="487680" cy="548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1">
            <a:extLst>
              <a:ext uri="{FF2B5EF4-FFF2-40B4-BE49-F238E27FC236}">
                <a16:creationId xmlns:a16="http://schemas.microsoft.com/office/drawing/2014/main" id="{2BA45D5F-8DF4-CDDC-74B5-9BA63BFA05CC}"/>
              </a:ext>
            </a:extLst>
          </p:cNvPr>
          <p:cNvSpPr txBox="1"/>
          <p:nvPr/>
        </p:nvSpPr>
        <p:spPr>
          <a:xfrm>
            <a:off x="159164" y="526034"/>
            <a:ext cx="7336300" cy="4247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1200" dirty="0">
                <a:solidFill>
                  <a:srgbClr val="003C71"/>
                </a:solidFill>
                <a:latin typeface="Calibri Light"/>
                <a:cs typeface="Calibri Light"/>
              </a:rPr>
              <a:t>This 2024 portal enhancement offers our provider network an opportunity to submit required claims-related information &amp; documentation directly to the Claims department.</a:t>
            </a:r>
          </a:p>
        </p:txBody>
      </p:sp>
    </p:spTree>
    <p:extLst>
      <p:ext uri="{BB962C8B-B14F-4D97-AF65-F5344CB8AC3E}">
        <p14:creationId xmlns:p14="http://schemas.microsoft.com/office/powerpoint/2010/main" val="271240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68326-9C17-87BA-6880-779382673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72" y="141569"/>
            <a:ext cx="4687795" cy="574707"/>
          </a:xfrm>
        </p:spPr>
        <p:txBody>
          <a:bodyPr anchor="b"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Types of Claims Attachments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BF0EF0-1C9D-39A5-28C0-1B4813542C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09097" y="713535"/>
            <a:ext cx="4244484" cy="387539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None/>
            </a:pPr>
            <a:r>
              <a:rPr lang="en-US" sz="1900" u="sng"/>
              <a:t>The following are available attachment types:</a:t>
            </a:r>
          </a:p>
          <a:p>
            <a:pPr>
              <a:buFont typeface="Arial"/>
              <a:buChar char="•"/>
            </a:pPr>
            <a:r>
              <a:rPr lang="en-US" sz="1700" b="1"/>
              <a:t>Appeals/Reconsiderations</a:t>
            </a:r>
            <a:r>
              <a:rPr lang="en-US" sz="1600" b="1"/>
              <a:t> </a:t>
            </a:r>
            <a:r>
              <a:rPr lang="en-US" sz="1600"/>
              <a:t>– Information related to request for review of claims that have already been finalized with medically related denials.</a:t>
            </a:r>
            <a:endParaRPr lang="en-US"/>
          </a:p>
          <a:p>
            <a:pPr indent="0">
              <a:buNone/>
            </a:pPr>
            <a:endParaRPr lang="en-US"/>
          </a:p>
          <a:p>
            <a:pPr>
              <a:buFont typeface="Arial"/>
            </a:pPr>
            <a:r>
              <a:rPr lang="en-US" sz="1700" b="1"/>
              <a:t>EOB/Remits/MVA/Liability</a:t>
            </a:r>
            <a:r>
              <a:rPr lang="en-US" sz="1600"/>
              <a:t> – Information needed to coordinate benefits with member’s primary/external coverage plans</a:t>
            </a:r>
            <a:endParaRPr lang="en-US"/>
          </a:p>
          <a:p>
            <a:pPr indent="0">
              <a:buNone/>
            </a:pPr>
            <a:endParaRPr lang="en-US"/>
          </a:p>
          <a:p>
            <a:pPr>
              <a:buFont typeface="Arial"/>
            </a:pPr>
            <a:r>
              <a:rPr lang="en-US" sz="1700" b="1"/>
              <a:t>Itemized Bill for Hospital Stays</a:t>
            </a:r>
            <a:r>
              <a:rPr lang="en-US" sz="1600"/>
              <a:t> – Information related to Itemized Hospital bills related to review of Hospital Standardized billing form (UB) information </a:t>
            </a:r>
            <a:endParaRPr lang="en-US"/>
          </a:p>
          <a:p>
            <a:pPr indent="0">
              <a:buNone/>
            </a:pPr>
            <a:endParaRPr lang="en-US"/>
          </a:p>
          <a:p>
            <a:pPr>
              <a:buFont typeface="Arial"/>
            </a:pPr>
            <a:r>
              <a:rPr lang="en-US" sz="1700" b="1"/>
              <a:t>Sterilized Consent Forms</a:t>
            </a:r>
            <a:r>
              <a:rPr lang="en-US" sz="1600"/>
              <a:t> – Documents related to Oregon Health Plans Sterilization Consent Form process</a:t>
            </a:r>
            <a:endParaRPr lang="en-US"/>
          </a:p>
          <a:p>
            <a:pPr indent="0">
              <a:buNone/>
            </a:pPr>
            <a:endParaRPr lang="en-US"/>
          </a:p>
          <a:p>
            <a:pPr>
              <a:buFont typeface="Arial"/>
            </a:pPr>
            <a:r>
              <a:rPr lang="en-US" sz="1700" b="1"/>
              <a:t>Retro Authorizations </a:t>
            </a:r>
            <a:r>
              <a:rPr lang="en-US" sz="1600"/>
              <a:t>– Information related to requests to review previously denied claims for no authorization for potential post service approval</a:t>
            </a:r>
            <a:endParaRPr lang="en-US"/>
          </a:p>
          <a:p>
            <a:pPr indent="0">
              <a:buNone/>
            </a:pPr>
            <a:endParaRPr lang="en-US"/>
          </a:p>
          <a:p>
            <a:pPr>
              <a:buFont typeface="Arial"/>
            </a:pPr>
            <a:r>
              <a:rPr lang="en-US" sz="1700" b="1"/>
              <a:t>Prolonged Services Review</a:t>
            </a:r>
            <a:r>
              <a:rPr lang="en-US" sz="1600" b="1"/>
              <a:t> </a:t>
            </a:r>
            <a:r>
              <a:rPr lang="en-US" sz="1600"/>
              <a:t>– Information related to our Prolonged Services review process</a:t>
            </a:r>
            <a:endParaRPr lang="en-US"/>
          </a:p>
          <a:p>
            <a:pPr indent="0">
              <a:buNone/>
            </a:pPr>
            <a:endParaRPr lang="en-US"/>
          </a:p>
          <a:p>
            <a:pPr>
              <a:buFont typeface="Arial"/>
            </a:pPr>
            <a:r>
              <a:rPr lang="en-US" sz="1700" b="1"/>
              <a:t>Medical Records</a:t>
            </a:r>
            <a:r>
              <a:rPr lang="en-US" sz="1600"/>
              <a:t> – When Medical Records are requested for a claim review but do not fit the above form types</a:t>
            </a:r>
            <a:endParaRPr lang="en-US"/>
          </a:p>
          <a:p>
            <a:pPr indent="0">
              <a:buNone/>
            </a:pPr>
            <a:endParaRPr lang="en-US"/>
          </a:p>
          <a:p>
            <a:pPr>
              <a:buFont typeface="Arial"/>
            </a:pPr>
            <a:r>
              <a:rPr lang="en-US" sz="1700" b="1"/>
              <a:t>Other</a:t>
            </a:r>
            <a:r>
              <a:rPr lang="en-US" sz="1600" b="1"/>
              <a:t> </a:t>
            </a:r>
            <a:r>
              <a:rPr lang="en-US" sz="1600"/>
              <a:t>– For information that does not fit in any of the above categories.</a:t>
            </a:r>
            <a:endParaRPr lang="en-US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4C9CD8-5E9C-8DF0-419D-D363F946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7" y="715857"/>
            <a:ext cx="3398680" cy="38157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7417A17-DBA8-1032-FCAE-238FEE09320B}"/>
              </a:ext>
            </a:extLst>
          </p:cNvPr>
          <p:cNvSpPr/>
          <p:nvPr/>
        </p:nvSpPr>
        <p:spPr>
          <a:xfrm>
            <a:off x="294802" y="2570434"/>
            <a:ext cx="2130949" cy="516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635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(Option One)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Page (Option Two)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Autofit/>
      </a:bodyPr>
      <a:lstStyle>
        <a:defPPr algn="l"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itle Page (Option Three)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 algn="l">
          <a:lnSpc>
            <a:spcPts val="4000"/>
          </a:lnSpc>
          <a:defRPr sz="4000" dirty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Header (Option One)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Header (Option Two)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ection Header (Option Three)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ody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000"/>
          </a:lnSpc>
          <a:spcAft>
            <a:spcPts val="600"/>
          </a:spcAft>
          <a:defRPr sz="1400" b="0" i="0" kern="1200" spc="0" dirty="0" err="1" smtClean="0">
            <a:solidFill>
              <a:schemeClr val="tx1">
                <a:lumMod val="85000"/>
                <a:lumOff val="1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Body Master 2: Sideba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000"/>
          </a:lnSpc>
          <a:spcAft>
            <a:spcPts val="600"/>
          </a:spcAft>
          <a:defRPr sz="1400" b="0" i="0" kern="1200" spc="0" dirty="0" err="1" smtClean="0">
            <a:solidFill>
              <a:schemeClr val="tx1">
                <a:lumMod val="85000"/>
                <a:lumOff val="1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itle page (Option One) Closing Master">
  <a:themeElements>
    <a:clrScheme name="CO Palette Colors">
      <a:dk1>
        <a:srgbClr val="FF8200"/>
      </a:dk1>
      <a:lt1>
        <a:srgbClr val="FFFFFF"/>
      </a:lt1>
      <a:dk2>
        <a:srgbClr val="003C71"/>
      </a:dk2>
      <a:lt2>
        <a:srgbClr val="FFFFFF"/>
      </a:lt2>
      <a:accent1>
        <a:srgbClr val="00778B"/>
      </a:accent1>
      <a:accent2>
        <a:srgbClr val="00833C"/>
      </a:accent2>
      <a:accent3>
        <a:srgbClr val="BA5826"/>
      </a:accent3>
      <a:accent4>
        <a:srgbClr val="246BA2"/>
      </a:accent4>
      <a:accent5>
        <a:srgbClr val="00A7B5"/>
      </a:accent5>
      <a:accent6>
        <a:srgbClr val="48A23F"/>
      </a:accent6>
      <a:hlink>
        <a:srgbClr val="A39382"/>
      </a:hlink>
      <a:folHlink>
        <a:srgbClr val="7C878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d73a2a-4c9a-4a38-b565-482dd97a5bbe">
      <Terms xmlns="http://schemas.microsoft.com/office/infopath/2007/PartnerControls"/>
    </lcf76f155ced4ddcb4097134ff3c332f>
    <TaxCatchAll xmlns="d305142f-63c7-42d3-add3-edef463140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D77F829B424449BC9B18A6E40A241" ma:contentTypeVersion="13" ma:contentTypeDescription="Create a new document." ma:contentTypeScope="" ma:versionID="694a2db8ac227102f664f983bf6dfc87">
  <xsd:schema xmlns:xsd="http://www.w3.org/2001/XMLSchema" xmlns:xs="http://www.w3.org/2001/XMLSchema" xmlns:p="http://schemas.microsoft.com/office/2006/metadata/properties" xmlns:ns2="4dd73a2a-4c9a-4a38-b565-482dd97a5bbe" xmlns:ns3="d305142f-63c7-42d3-add3-edef4631400f" targetNamespace="http://schemas.microsoft.com/office/2006/metadata/properties" ma:root="true" ma:fieldsID="6334408077f5a854a8eca7e9c72d4ae6" ns2:_="" ns3:_="">
    <xsd:import namespace="4dd73a2a-4c9a-4a38-b565-482dd97a5bbe"/>
    <xsd:import namespace="d305142f-63c7-42d3-add3-edef46314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73a2a-4c9a-4a38-b565-482dd97a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877faa-20f2-405f-a4db-f2c92c48d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5142f-63c7-42d3-add3-edef46314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2c6626d-63f4-4225-ac32-9c0d3bf34930}" ma:internalName="TaxCatchAll" ma:showField="CatchAllData" ma:web="d305142f-63c7-42d3-add3-edef46314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7481D-599F-4552-84C2-0C963F4C64E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fc514674-d9fa-42fb-ac12-88db020d16d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4dd73a2a-4c9a-4a38-b565-482dd97a5bbe"/>
    <ds:schemaRef ds:uri="d305142f-63c7-42d3-add3-edef4631400f"/>
  </ds:schemaRefs>
</ds:datastoreItem>
</file>

<file path=customXml/itemProps2.xml><?xml version="1.0" encoding="utf-8"?>
<ds:datastoreItem xmlns:ds="http://schemas.openxmlformats.org/officeDocument/2006/customXml" ds:itemID="{CD5FEC18-4646-45CD-ADD8-DAA7DBCA6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F5D1F-0704-46E6-81D8-49BBBFE65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d73a2a-4c9a-4a38-b565-482dd97a5bbe"/>
    <ds:schemaRef ds:uri="d305142f-63c7-42d3-add3-edef46314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565</Words>
  <Application>Microsoft Office PowerPoint</Application>
  <PresentationFormat>On-screen Show (16:9)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Title page (Option One) Master</vt:lpstr>
      <vt:lpstr>Title Page (Option Two) Master</vt:lpstr>
      <vt:lpstr>Title Page (Option Three) Master</vt:lpstr>
      <vt:lpstr>Section Header (Option One) Master</vt:lpstr>
      <vt:lpstr>Section Header (Option Two) Master</vt:lpstr>
      <vt:lpstr>Section Header (Option Three) Master</vt:lpstr>
      <vt:lpstr>Body Master</vt:lpstr>
      <vt:lpstr>Body Master 2: Sidebar</vt:lpstr>
      <vt:lpstr>Title page (Option One) Closing Master</vt:lpstr>
      <vt:lpstr>New Forms: Secure Messaging in Connect</vt:lpstr>
      <vt:lpstr>PowerPoint Presentation</vt:lpstr>
      <vt:lpstr>PowerPoint Presentation</vt:lpstr>
      <vt:lpstr>PowerPoint Presentation</vt:lpstr>
      <vt:lpstr>Provider Information Form (PIF)</vt:lpstr>
      <vt:lpstr>Hospital-Based Provider Form</vt:lpstr>
      <vt:lpstr>DMAP Enrollment Smart Form</vt:lpstr>
      <vt:lpstr>Submitting Claims Attachments</vt:lpstr>
      <vt:lpstr>Types of Claims Attachments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Hannon</dc:creator>
  <cp:lastModifiedBy>Maegan Pelatt</cp:lastModifiedBy>
  <cp:revision>174</cp:revision>
  <cp:lastPrinted>2023-06-08T20:53:21Z</cp:lastPrinted>
  <dcterms:created xsi:type="dcterms:W3CDTF">2018-11-28T20:26:12Z</dcterms:created>
  <dcterms:modified xsi:type="dcterms:W3CDTF">2024-11-12T00:00:02Z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0x010100080D77F829B424449BC9B18A6E40A241</vt:lpwstr>
  </property>
  <property fmtid="{D5CDD505-2E9C-101B-9397-08002B2CF9AE}" pid="3" name="MediaServiceImageTags">
    <vt:lpwstr/>
  </property>
</Properties>
</file>